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87" r:id="rId3"/>
    <p:sldId id="298" r:id="rId4"/>
    <p:sldId id="299" r:id="rId5"/>
    <p:sldId id="300" r:id="rId6"/>
    <p:sldId id="301" r:id="rId7"/>
    <p:sldId id="302" r:id="rId8"/>
    <p:sldId id="257" r:id="rId9"/>
    <p:sldId id="270" r:id="rId10"/>
    <p:sldId id="305" r:id="rId11"/>
    <p:sldId id="306" r:id="rId12"/>
    <p:sldId id="307" r:id="rId13"/>
    <p:sldId id="308" r:id="rId14"/>
    <p:sldId id="309" r:id="rId15"/>
    <p:sldId id="312" r:id="rId16"/>
    <p:sldId id="311" r:id="rId17"/>
    <p:sldId id="310" r:id="rId18"/>
    <p:sldId id="313" r:id="rId19"/>
    <p:sldId id="314" r:id="rId20"/>
    <p:sldId id="315" r:id="rId21"/>
    <p:sldId id="304" r:id="rId22"/>
  </p:sldIdLst>
  <p:sldSz cx="9144000" cy="5715000" type="screen16x10"/>
  <p:notesSz cx="6858000" cy="9144000"/>
  <p:embeddedFontLst>
    <p:embeddedFont>
      <p:font typeface="Open Sans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B1683B-4567-49E4-991B-368EF04162A7}">
  <a:tblStyle styleId="{C7B1683B-4567-49E4-991B-368EF04162A7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rgbClr val="4BACC6">
              <a:alpha val="20000"/>
            </a:srgb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4BACC6">
              <a:alpha val="20000"/>
            </a:srgb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rgbClr val="4BACC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E321475-73BE-4D6A-A7F9-CC13BCEBEE6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99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16800" y="2165894"/>
            <a:ext cx="4644000" cy="22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l-PL" sz="2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KLUCZOWI INTERESARIUSZE ZWIĄZKU SPORTOWEGO</a:t>
            </a:r>
          </a:p>
          <a:p>
            <a:pPr lvl="0" algn="ctr">
              <a:buFontTx/>
              <a:buChar char="-"/>
            </a:pPr>
            <a:r>
              <a:rPr lang="pl-PL" sz="2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WARSZTAT</a:t>
            </a:r>
          </a:p>
          <a:p>
            <a:pPr lvl="0" algn="ctr">
              <a:buFontTx/>
              <a:buChar char="-"/>
            </a:pPr>
            <a:endParaRPr lang="pl-PL" sz="12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>
              <a:buFontTx/>
              <a:buChar char="-"/>
            </a:pPr>
            <a:endParaRPr lang="pl-PL" sz="12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1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Dr Michał Zdziarski</a:t>
            </a:r>
          </a:p>
          <a:p>
            <a:pPr algn="ctr"/>
            <a:r>
              <a:rPr lang="pl-PL" sz="11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Wydział Zarządzania </a:t>
            </a:r>
          </a:p>
          <a:p>
            <a:pPr algn="ctr"/>
            <a:r>
              <a:rPr lang="pl-PL" sz="11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Uniwersytet Warszawski</a:t>
            </a:r>
          </a:p>
          <a:p>
            <a:pPr algn="ctr"/>
            <a:endParaRPr lang="pl-PL" sz="1100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/>
            <a:r>
              <a:rPr lang="en-US" sz="11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1100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pl-PL" sz="1100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/>
            <a:r>
              <a:rPr lang="pl-PL" sz="11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Warszawa </a:t>
            </a:r>
            <a:r>
              <a:rPr lang="pl-PL" sz="11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-  </a:t>
            </a:r>
            <a:r>
              <a:rPr lang="pl-PL" sz="11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28/05/2018</a:t>
            </a:r>
            <a:endParaRPr lang="pl-PL" sz="11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endParaRPr lang="pl-PL" sz="12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2003624"/>
            <a:ext cx="38833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pl-PL" sz="18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4540" y="3135612"/>
            <a:ext cx="70535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KROK 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ZDEFINIUJCIE KLUCZOWE </a:t>
            </a:r>
          </a:p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PYTANIE / CEL ANALIZY</a:t>
            </a:r>
          </a:p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(5 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min)</a:t>
            </a:r>
            <a:endParaRPr lang="en-US" sz="32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766400" y="2179025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65760" y="1345195"/>
            <a:ext cx="838962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Zapiszcie cel analizy w formie pytania na górze kartonu (np. “Kto przesądzi o sukcesie projektu upowszechnienia dyscypliny tenisa stołowego do 2025?”) </a:t>
            </a:r>
          </a:p>
          <a:p>
            <a:pPr algn="ctr"/>
            <a:r>
              <a:rPr lang="pl-PL" sz="18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Pomyślcie o typowych relacjach między </a:t>
            </a:r>
            <a:r>
              <a:rPr lang="pl-PL" sz="1800" b="1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interesariuszami</a:t>
            </a:r>
            <a:endParaRPr lang="pl-PL" sz="18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(np. finansuje działalność, doradza, wybiera władze, kształtuje opinię, wywiera presję, przyjaźni się, przynależy do tej samej grupy interesu, jest skonfliktowany)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Zwróćcie uwagę, że relacje mogą mieć charakter formalny i nieformalny 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Wybierzcie trzy kluczowe dla zrozumienia dynamiki wpływu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interesariuszy</a:t>
            </a:r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8474400" y="4936450"/>
            <a:ext cx="3422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969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2003624"/>
            <a:ext cx="38833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pl-PL" sz="18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4540" y="3135612"/>
            <a:ext cx="53270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KROK 3: IDENTYFIKACJA </a:t>
            </a:r>
            <a:endParaRPr lang="pl-PL" sz="3200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INTERESARIUSZY (25 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min)</a:t>
            </a:r>
            <a:endParaRPr lang="en-US" sz="32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766400" y="2179025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65760" y="1345195"/>
            <a:ext cx="838962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l-PL" sz="18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KTO JEST ZAANGAŻOWANY W PROCE? </a:t>
            </a:r>
            <a:endParaRPr lang="pl-PL" sz="18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Zbudujcie listę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w górnym rogu analizy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Zdefiniujcie podział na 3-4 najważniejsze grupy aktorów. 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Oznaczcie grupy odpowiednimi kolorami kart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post-it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. </a:t>
            </a:r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Przykłady grup: sponsorzy, organizacje lokalne, organizacje międzynarodowe, sportowcy, sędziowie, 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administracja</a:t>
            </a: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Nanieście nazwy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z listy na karty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post-it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właściwe dla ich grupy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Naklejcie karty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post-it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na plakacie umieszczając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z tych samych grup koło siebie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8474400" y="4936450"/>
            <a:ext cx="3422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969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2003624"/>
            <a:ext cx="38833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pl-PL" sz="18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4540" y="3135612"/>
            <a:ext cx="507863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KROK 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: NARYSOWANIE </a:t>
            </a:r>
            <a:endParaRPr lang="pl-PL" sz="3200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POWIĄZAŃ (15 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min)</a:t>
            </a:r>
            <a:endParaRPr lang="en-US" sz="32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766400" y="2179025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65760" y="1345195"/>
            <a:ext cx="838962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l-PL" sz="18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KTO JEST POWIĄZANY Z KIM? </a:t>
            </a:r>
            <a:endParaRPr lang="pl-PL" sz="18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endParaRPr lang="pl-PL" sz="18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 DRUGIM KROKU ZIDENTYFIKOWALIŚCIE KLUCZOWE RELACJE.  </a:t>
            </a:r>
            <a:endParaRPr lang="pl-PL" sz="18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endParaRPr lang="pl-PL" sz="18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Wybierzcie 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3 kluczowe relacje i oznaczcie każdą z nich </a:t>
            </a:r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odpowiednim 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kolorem flamastra. 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 lewym górnym rogu kartonu narysujcie legendę </a:t>
            </a:r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– 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nazwę relacji i kolor ją 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oznaczający</a:t>
            </a: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Narysujcie powiązania między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interesariuszami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</a:t>
            </a:r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(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Kto finansuje kogo? Kto wywiera wpływ na działania kogo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?)</a:t>
            </a: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Możecie użyć strzałek dla oznaczenia kierunku wpływu / przepływu środków/porad</a:t>
            </a: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8474400" y="4936450"/>
            <a:ext cx="3422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969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2003624"/>
            <a:ext cx="38833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pl-PL" sz="18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4540" y="3135612"/>
            <a:ext cx="5168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KROK 5: CELE 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AKTORÓW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766400" y="2179025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65760" y="1345195"/>
            <a:ext cx="838962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l-PL" sz="18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JAKIE SĄ CELE I WPŁYW AKTORÓW W STOSUNKU DO STRATEGICZNEGO CELU ORGANZIACJI?</a:t>
            </a: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Pozytywne (+)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Neutralne (+/-)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Negatywne (-)</a:t>
            </a: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8474400" y="4936450"/>
            <a:ext cx="3422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969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2003624"/>
            <a:ext cx="38833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pl-PL" sz="18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4540" y="3135612"/>
            <a:ext cx="55531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KROK 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6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: ZBUDUJCIE WIEŻE </a:t>
            </a:r>
            <a:endParaRPr lang="pl-PL" sz="3200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WPŁYWU (10 MIN)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766400" y="2179025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65760" y="1345195"/>
            <a:ext cx="838962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l-PL" sz="18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JAK ZNACZĄCY WPŁYW MAJĄ INTERESARIUSZE NA REALIZACJĘ CELU STRATEGICZNEGO?</a:t>
            </a:r>
          </a:p>
          <a:p>
            <a:pPr algn="ctr"/>
            <a:endParaRPr lang="pl-PL" sz="18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Macie ograniczoną liczbę cukierków do rozdania.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Im więcej cukierków tym ważniejszy </a:t>
            </a:r>
            <a:r>
              <a:rPr lang="pl-PL" sz="1800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.</a:t>
            </a: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8474400" y="4936450"/>
            <a:ext cx="3422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969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2601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Mapa wpływu </a:t>
            </a:r>
            <a:r>
              <a:rPr lang="pl-PL" sz="3000" b="1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interesariuszy</a:t>
            </a:r>
            <a:endParaRPr lang="pl-PL" sz="3000" dirty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5" y="1725930"/>
            <a:ext cx="7288066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Waszym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zadaniem jest przygotowanie analizy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i ich wpływu na kluczowy cel strategiczny związku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sportowego</a:t>
            </a: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Praca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do wykonania w grupach 6-8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osób</a:t>
            </a: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Na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stołach przygotowaliśmy niezbędne materiały: papier plakatowy, kartki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post-it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, kolorowe flamastry i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cukierki</a:t>
            </a:r>
          </a:p>
          <a:p>
            <a:pPr algn="just">
              <a:lnSpc>
                <a:spcPct val="115000"/>
              </a:lnSpc>
              <a:buFontTx/>
              <a:buChar char="-"/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W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trakcie warsztatów prowadzący są do Waszej dyspozycji </a:t>
            </a: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2601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Refleksja przed </a:t>
            </a:r>
            <a:endParaRPr lang="pl-PL" sz="30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lvl="0"/>
            <a:r>
              <a:rPr lang="pl-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prezentacją</a:t>
            </a:r>
            <a:endParaRPr lang="pl-PL" sz="3000" dirty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5" y="1748790"/>
            <a:ext cx="710518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Co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możemy zrobić, żeby zwiększyć prawdopodobieństwo sukcesu w kluczowym projekcie?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Wpływ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na rozkład i siłę relacji? 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Budowa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koalicji? 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Dezintegracja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?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Dołączenie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nowych podmiotów?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Zmiana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problemu?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Jak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można wykorzystać te metodę w tworzeniu strategii związku?</a:t>
            </a: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937850" y="1698965"/>
            <a:ext cx="524019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Dziękuję za udział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 warsztatach</a:t>
            </a:r>
            <a:endParaRPr sz="3000" dirty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1766400" y="3391165"/>
            <a:ext cx="561120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l-PL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Dr </a:t>
            </a:r>
            <a:r>
              <a:rPr lang="fr-FR" b="1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Michał</a:t>
            </a:r>
            <a:r>
              <a:rPr lang="fr-FR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</a:t>
            </a:r>
            <a:r>
              <a:rPr lang="fr-FR" b="1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Zdziarski</a:t>
            </a:r>
            <a:endParaRPr lang="pl-PL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endParaRPr lang="pl-PL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Wydział </a:t>
            </a:r>
            <a:r>
              <a:rPr lang="pl-PL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Zarządzania </a:t>
            </a:r>
          </a:p>
          <a:p>
            <a:pPr algn="ctr"/>
            <a:r>
              <a:rPr lang="pl-PL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Uniwersytet Warszawski</a:t>
            </a:r>
          </a:p>
          <a:p>
            <a:pPr algn="ctr"/>
            <a:endParaRPr lang="pl-PL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endParaRPr lang="fr-FR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fr-FR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m.zdziarski@uw.edu.pl</a:t>
            </a:r>
          </a:p>
          <a:p>
            <a:pPr algn="ctr"/>
            <a:r>
              <a:rPr lang="fr-FR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tel. +</a:t>
            </a:r>
            <a:r>
              <a:rPr lang="fr-FR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48</a:t>
            </a:r>
            <a:r>
              <a:rPr lang="pl-PL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</a:t>
            </a:r>
            <a:r>
              <a:rPr lang="fr-FR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505</a:t>
            </a:r>
            <a:r>
              <a:rPr lang="pl-PL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</a:t>
            </a:r>
            <a:r>
              <a:rPr lang="fr-FR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176</a:t>
            </a:r>
            <a:r>
              <a:rPr lang="pl-PL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 </a:t>
            </a:r>
            <a:r>
              <a:rPr lang="fr-FR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174</a:t>
            </a:r>
            <a:endParaRPr lang="fr-FR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8474400" y="4936450"/>
            <a:ext cx="3422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969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2601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Mapa wpływu </a:t>
            </a:r>
            <a:r>
              <a:rPr lang="pl-PL" sz="3000" b="1" dirty="0" err="1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interesariuszy</a:t>
            </a:r>
            <a:endParaRPr lang="pl-PL" sz="3000" dirty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5" y="1805940"/>
            <a:ext cx="710518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Analiza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sieci relacji między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interesariuszami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na podstawie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wywiadu pomaga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zrozumieć, przeanalizować,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zwizualizować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, przedyskutować i zaprojektować działania, które mają prowadzić do osiągania kluczowych wyników wymagających współdziałania wielu aktorów i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organizacji. 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Warsztat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jest wzorowany na narzędziu Net-map opracowanym przez Ewę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Schiffer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2601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Warsztat</a:t>
            </a:r>
            <a:endParaRPr lang="pl-PL" sz="3000" dirty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5" y="1497330"/>
            <a:ext cx="710518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W każdej grupie wybierzcie kogoś, kto zgodzi się przedstawić kontekst strategiczny analizy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– ważny cel do osiągnięcia którego potrzebna jest mobilizacja sieci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 osób i organizacji mających wpływ na związek sportowy lub takich, na które wpływa działanie związku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Celem warsztatu 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jest:</a:t>
            </a:r>
            <a:endParaRPr lang="pl-PL" sz="1800" b="1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Identyfikacja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kluczowych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,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Zrozumienie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powiązań między nimi,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Określenie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siły ich wpływu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Identyfikacja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ich kluczowych celów</a:t>
            </a: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2601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Ważne pytania</a:t>
            </a:r>
            <a:endParaRPr lang="pl-PL" sz="3000" dirty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5" y="1531620"/>
            <a:ext cx="710518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Czy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powinniście wzmocnić relacje z kluczowymi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interesariuszami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wspierającymi osiągnięcie celów strategicznych (wysoki wpływ, zbliżone cele)? 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Czy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musicie uważać na wpływowych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mających odmienne cele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?</a:t>
            </a: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Czy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intensyfikacja powiązań między podgrupą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interesariuszy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może wyłonić lidera?</a:t>
            </a:r>
          </a:p>
          <a:p>
            <a:pPr algn="just">
              <a:lnSpc>
                <a:spcPct val="115000"/>
              </a:lnSpc>
            </a:pP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2601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Konstruowanie mapy wpływu</a:t>
            </a:r>
            <a:endParaRPr lang="pl-PL" sz="3000" dirty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5" y="1748790"/>
            <a:ext cx="710518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1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wybranie związku i projektu</a:t>
            </a: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2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zdefiniowania pytania i relacji</a:t>
            </a: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3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identyfikacji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interesariuszy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4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narysowanie powiązań </a:t>
            </a: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5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identyfikacja celów </a:t>
            </a: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6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konstrukcja wież wpływu</a:t>
            </a: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Po przerwie – prezentacje i dyskusja</a:t>
            </a: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026325" y="542550"/>
            <a:ext cx="5260175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30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Konstruowanie mapy wpływu</a:t>
            </a:r>
            <a:endParaRPr lang="pl-PL" sz="3000" dirty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94250" y="651425"/>
            <a:ext cx="58500" cy="438300"/>
          </a:xfrm>
          <a:prstGeom prst="rect">
            <a:avLst/>
          </a:prstGeom>
          <a:solidFill>
            <a:srgbClr val="EA88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8563101" y="4936450"/>
            <a:ext cx="2535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000">
              <a:solidFill>
                <a:srgbClr val="0D4A87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6500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987255" y="1748790"/>
            <a:ext cx="7105185" cy="28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1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wybranie związku i projektu</a:t>
            </a: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2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zdefiniowania pytania i relacji</a:t>
            </a: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3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identyfikacji </a:t>
            </a:r>
            <a:r>
              <a:rPr lang="pl-PL" sz="1800" dirty="0" err="1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interesariuszy</a:t>
            </a: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4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narysowanie powiązań </a:t>
            </a: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5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identyfikacja celów </a:t>
            </a:r>
          </a:p>
          <a:p>
            <a:pPr algn="just">
              <a:lnSpc>
                <a:spcPct val="115000"/>
              </a:lnSpc>
            </a:pP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- Krok 6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:</a:t>
            </a:r>
            <a:r>
              <a:rPr lang="pl-PL" sz="1800" b="1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 </a:t>
            </a: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konstrukcja wież wpływu</a:t>
            </a:r>
          </a:p>
          <a:p>
            <a:pPr algn="just">
              <a:lnSpc>
                <a:spcPct val="115000"/>
              </a:lnSpc>
            </a:pPr>
            <a:endParaRPr lang="pl-PL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  <a:p>
            <a:pPr algn="just">
              <a:lnSpc>
                <a:spcPct val="115000"/>
              </a:lnSpc>
            </a:pPr>
            <a:r>
              <a:rPr lang="pl-PL" sz="1800" dirty="0" smtClean="0">
                <a:solidFill>
                  <a:srgbClr val="0D4A87"/>
                </a:solidFill>
                <a:highlight>
                  <a:srgbClr val="FFFFFF"/>
                </a:highlight>
                <a:latin typeface="+mj-lt"/>
                <a:ea typeface="Open Sans" charset="0"/>
                <a:cs typeface="Open Sans" charset="0"/>
                <a:sym typeface="Open Sans"/>
              </a:rPr>
              <a:t>Po przerwie – prezentacje i dyskusja</a:t>
            </a:r>
            <a:endParaRPr lang="en-US" sz="1800" dirty="0" smtClean="0">
              <a:solidFill>
                <a:srgbClr val="0D4A87"/>
              </a:solidFill>
              <a:highlight>
                <a:srgbClr val="FFFFFF"/>
              </a:highlight>
              <a:latin typeface="+mj-lt"/>
              <a:ea typeface="Open Sans" charset="0"/>
              <a:cs typeface="Open Sans" charset="0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2"/>
          <p:cNvSpPr txBox="1"/>
          <p:nvPr/>
        </p:nvSpPr>
        <p:spPr>
          <a:xfrm>
            <a:off x="1034250" y="2003624"/>
            <a:ext cx="3883350" cy="264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pl-PL" sz="18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4540" y="3135612"/>
            <a:ext cx="633378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KROK 1: WYBRANIE PROJEKTU </a:t>
            </a:r>
            <a:endParaRPr lang="pl-PL" sz="3200" b="1" dirty="0" smtClean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pl-PL" sz="3200" b="1" dirty="0" smtClean="0">
                <a:solidFill>
                  <a:srgbClr val="0D4A87"/>
                </a:solidFill>
                <a:latin typeface="Open Sans"/>
                <a:ea typeface="Open Sans"/>
                <a:cs typeface="Open Sans"/>
                <a:sym typeface="Open Sans"/>
              </a:rPr>
              <a:t>15 min)</a:t>
            </a:r>
            <a:endParaRPr lang="en-US" sz="32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766400" y="2179025"/>
            <a:ext cx="56112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dirty="0">
              <a:solidFill>
                <a:srgbClr val="0D4A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65760" y="1345195"/>
            <a:ext cx="8389620" cy="12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l-PL" sz="18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 GRUPACH PRZEDSTAWCIE PROPOZYCJE ZAGADNIEŃ Z ZAKRESU STRATEGII ZWIĄZKÓW WYMAGAJĄCYCH WSPÓŁDZIAŁANIA Z INTERESARIUSZAMI</a:t>
            </a:r>
            <a:r>
              <a:rPr lang="pl-PL" sz="1800" b="1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.</a:t>
            </a:r>
          </a:p>
          <a:p>
            <a:pPr algn="ctr"/>
            <a:endParaRPr lang="pl-PL" sz="1800" b="1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Pomyślcie o projektach, których efekty zależą w znaczącym stopniu od współdziałania z innymi organizacjami, związkami, agendami rządowymi i samorządowymi, firmami, szkołami etc.</a:t>
            </a:r>
          </a:p>
          <a:p>
            <a:pPr algn="ctr"/>
            <a:endParaRPr lang="pl-PL" sz="1800" dirty="0" smtClean="0">
              <a:solidFill>
                <a:srgbClr val="0D4A87"/>
              </a:solidFill>
              <a:latin typeface="+mj-lt"/>
              <a:ea typeface="Open Sans"/>
              <a:cs typeface="Open Sans"/>
              <a:sym typeface="Open Sans"/>
            </a:endParaRP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Wybierzcie trzy najbardziej 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interesujące</a:t>
            </a:r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. </a:t>
            </a:r>
          </a:p>
          <a:p>
            <a:pPr algn="ctr"/>
            <a:r>
              <a:rPr lang="pl-PL" sz="1800" dirty="0" smtClean="0">
                <a:solidFill>
                  <a:srgbClr val="0D4A87"/>
                </a:solidFill>
                <a:latin typeface="+mj-lt"/>
                <a:ea typeface="Open Sans"/>
                <a:cs typeface="Open Sans"/>
                <a:sym typeface="Open Sans"/>
              </a:rPr>
              <a:t>Zdecydujcie, czyj projekt będzie przedstawiony na mapie wybieracie w ten sposób osobę udzielającą wywiadu grupie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7479800" y="335100"/>
            <a:ext cx="13347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8474400" y="4936450"/>
            <a:ext cx="34220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z="1000">
                <a:solidFill>
                  <a:srgbClr val="0D4A87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sz="1000" dirty="0">
              <a:solidFill>
                <a:srgbClr val="0D4A87"/>
              </a:solidFill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969" y="563701"/>
            <a:ext cx="26540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791</Words>
  <Application>Microsoft Office PowerPoint</Application>
  <PresentationFormat>Pokaz na ekranie (16:10)</PresentationFormat>
  <Paragraphs>143</Paragraphs>
  <Slides>21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Open Sans</vt:lpstr>
      <vt:lpstr>Simple Light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ACER</cp:lastModifiedBy>
  <cp:revision>23</cp:revision>
  <dcterms:modified xsi:type="dcterms:W3CDTF">2018-05-24T20:02:01Z</dcterms:modified>
</cp:coreProperties>
</file>